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notesMasterIdLst>
    <p:notesMasterId r:id="rId41"/>
  </p:notesMasterIdLst>
  <p:sldIdLst>
    <p:sldId id="317" r:id="rId2"/>
    <p:sldId id="323" r:id="rId3"/>
    <p:sldId id="258" r:id="rId4"/>
    <p:sldId id="295" r:id="rId5"/>
    <p:sldId id="259" r:id="rId6"/>
    <p:sldId id="291" r:id="rId7"/>
    <p:sldId id="320" r:id="rId8"/>
    <p:sldId id="301" r:id="rId9"/>
    <p:sldId id="297" r:id="rId10"/>
    <p:sldId id="302" r:id="rId11"/>
    <p:sldId id="299" r:id="rId12"/>
    <p:sldId id="300" r:id="rId13"/>
    <p:sldId id="303" r:id="rId14"/>
    <p:sldId id="304" r:id="rId15"/>
    <p:sldId id="305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8" r:id="rId25"/>
    <p:sldId id="293" r:id="rId26"/>
    <p:sldId id="268" r:id="rId27"/>
    <p:sldId id="265" r:id="rId28"/>
    <p:sldId id="266" r:id="rId29"/>
    <p:sldId id="267" r:id="rId30"/>
    <p:sldId id="269" r:id="rId31"/>
    <p:sldId id="321" r:id="rId32"/>
    <p:sldId id="322" r:id="rId33"/>
    <p:sldId id="272" r:id="rId34"/>
    <p:sldId id="273" r:id="rId35"/>
    <p:sldId id="315" r:id="rId36"/>
    <p:sldId id="274" r:id="rId37"/>
    <p:sldId id="275" r:id="rId38"/>
    <p:sldId id="277" r:id="rId39"/>
    <p:sldId id="316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9BEDD-0D19-43AE-9989-8B5D909ED875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79508-D594-4B72-B288-771DB2C509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332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0F2D30-4664-4823-8B44-94A31A875719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B7BDD1-9E05-4D2C-BE5E-794BB0B2020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63272" cy="1428768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Итоговое </a:t>
            </a:r>
            <a:r>
              <a:rPr lang="ru-RU" sz="5400" dirty="0"/>
              <a:t>собеседование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в 2025 году. </a:t>
            </a:r>
            <a:r>
              <a:rPr lang="ru-RU" sz="5400" dirty="0"/>
              <a:t>Структура и изменения в демоверсии.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992" y="3068960"/>
            <a:ext cx="4470648" cy="3354720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3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88840"/>
            <a:ext cx="4499993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60032" y="2564904"/>
            <a:ext cx="35283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Под подпись  родителей  и учащихся ознакомить со </a:t>
            </a:r>
            <a:r>
              <a:rPr lang="ru-RU" dirty="0"/>
              <a:t>сроками проведения, порядком проведения итогового собеседования по русскому языку в 2025 году, порядком информирования о результатах ИС, о  сроках и порядке внесения информации в информационную систему РТ об участниках ИС -2025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24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47248" cy="708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Нормативные документы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3891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Приказы </a:t>
            </a:r>
          </a:p>
          <a:p>
            <a:r>
              <a:rPr lang="ru-RU" dirty="0" smtClean="0"/>
              <a:t> </a:t>
            </a:r>
            <a:r>
              <a:rPr lang="ru-RU" dirty="0"/>
              <a:t>МОиН РТ от 28.11.2024 №под-1991/24 «Об утверждении порядка проведения итогового собеседования по русскому языку для обучающихся IX классов общеобразовательных организаций Республики Татарстан в 2025 году»,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от 11.12.2024 №под-2072/24 «О проведении итогового собеседования по русскому языку 12 февраля 2025 года для обучающихся IX классов общеобразовательных организаций Республики Татарстан»,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Управления образования ИКМО г.Казани от 09.01.2025 №5/02-05-02 «О проведении итогового собеседования по русскому языку 12.02.2025 года для обучающихся 9 классов общеобразовательных организаций г.Казани»,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Отдела образования  УО ИК МО г. Казани по Кировскому и Московскому районам  от 09.01.2025 № 5 «О проведении итогового собеседования по русскому языку 12.02.2025 года для обучающихся 9 классов» , </a:t>
            </a:r>
            <a:endParaRPr lang="ru-RU" dirty="0" smtClean="0"/>
          </a:p>
          <a:p>
            <a:r>
              <a:rPr lang="ru-RU" dirty="0" smtClean="0"/>
              <a:t>образовательной </a:t>
            </a:r>
            <a:r>
              <a:rPr lang="ru-RU" dirty="0"/>
              <a:t>организации  от 10.01.25 № 4 «О проведении итогового собеседования по русскому языку 12.02.2025 года для обучающихся 9 классов»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12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Изменения </a:t>
            </a:r>
            <a:r>
              <a:rPr lang="ru-RU" sz="2400" dirty="0"/>
              <a:t>в КИМ 2024 года Итоговое собеседование 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268760"/>
            <a:ext cx="3276872" cy="5001419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Задания, время, отведенное на подготовку и подачи ответа не изменились. • Прежним осталось время проведения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экзамена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- 15-16 минут.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268760"/>
            <a:ext cx="4464496" cy="4785395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</a:rPr>
              <a:t>НО! 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Некоторые </a:t>
            </a:r>
            <a:r>
              <a:rPr lang="ru-RU" sz="2800" dirty="0">
                <a:solidFill>
                  <a:srgbClr val="C00000"/>
                </a:solidFill>
              </a:rPr>
              <a:t>изменения претерпели критерии оценивания 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заданий </a:t>
            </a:r>
            <a:r>
              <a:rPr lang="ru-RU" sz="2800" dirty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1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5400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Итоговое собеседование </a:t>
            </a:r>
            <a:r>
              <a:rPr lang="ru-RU" altLang="ru-RU" sz="5400" dirty="0" smtClean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2025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363272" cy="473388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время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ответа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(включая время на подготовку) – примерно 15–16 минут.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протяжении всего времени ответа ведётся аудиозапись.</a:t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проведения итогового собеседования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имеет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делать пометки в контрольных измерительных материалах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buNone/>
            </a:pP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выполнения заданий работы осуществляется экспертом непосредственно в процессе ответа по специально разработанным критериям с учетом соблюдения норм современного русского литературного языка.</a:t>
            </a:r>
          </a:p>
          <a:p>
            <a:pPr algn="ctr">
              <a:buNone/>
            </a:pP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 </a:t>
            </a: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 по системе </a:t>
            </a:r>
            <a:r>
              <a:rPr lang="ru-RU" altLang="ru-RU" sz="20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«зачет»/«незачет».</a:t>
            </a: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42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Модель КИМ итогового собеседования 2024 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20084"/>
            <a:ext cx="8579296" cy="4677267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1) чтение текста вслух; </a:t>
            </a:r>
            <a:br>
              <a:rPr lang="ru-RU" altLang="ru-RU" sz="32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2) пересказ текста с привлечением дополнительной </a:t>
            </a:r>
            <a:r>
              <a:rPr lang="ru-RU" altLang="ru-RU" sz="32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информации(включение предложенной цитаты);</a:t>
            </a:r>
            <a:r>
              <a:rPr lang="ru-RU" altLang="ru-RU" sz="32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3) монологическое высказывание по одной из выбранных тем;  (описание, повествование, рассуждение</a:t>
            </a:r>
            <a:r>
              <a:rPr lang="ru-RU" altLang="ru-RU" sz="32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);</a:t>
            </a:r>
            <a:endParaRPr lang="ru-RU" altLang="ru-RU" sz="3200" b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r>
              <a:rPr lang="ru-RU" altLang="ru-RU" sz="32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4)диалог </a:t>
            </a:r>
            <a:r>
              <a:rPr lang="ru-RU" altLang="ru-RU" sz="32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с </a:t>
            </a:r>
            <a:r>
              <a:rPr lang="ru-RU" altLang="ru-RU" sz="32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экзаменатором-собеседником</a:t>
            </a:r>
            <a:r>
              <a:rPr lang="ru-RU" altLang="ru-RU" sz="32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по теме, выбранной в задании 3.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9073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                          </a:t>
            </a:r>
            <a:r>
              <a:rPr lang="ru-RU" sz="3100" b="1" dirty="0" smtClean="0">
                <a:solidFill>
                  <a:srgbClr val="C00000"/>
                </a:solidFill>
              </a:rPr>
              <a:t>Структура итогового собеседования.          </a:t>
            </a:r>
            <a:endParaRPr lang="ru-RU" sz="31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559896"/>
          </a:xfrm>
        </p:spPr>
        <p:txBody>
          <a:bodyPr>
            <a:noAutofit/>
          </a:bodyPr>
          <a:lstStyle/>
          <a:p>
            <a:r>
              <a:rPr lang="ru-RU" sz="2000" dirty="0"/>
              <a:t>Итоговое собеседование по русскому языку состоит из двух частей, включающих четыре задания.</a:t>
            </a:r>
            <a:br>
              <a:rPr lang="ru-RU" sz="2000" dirty="0"/>
            </a:br>
            <a:r>
              <a:rPr lang="ru-RU" sz="2000" b="1" dirty="0" smtClean="0"/>
              <a:t>Часть </a:t>
            </a:r>
            <a:r>
              <a:rPr lang="ru-RU" sz="2000" b="1" dirty="0"/>
              <a:t>1 состоит из двух заданий.</a:t>
            </a:r>
            <a:br>
              <a:rPr lang="ru-RU" sz="2000" b="1" dirty="0"/>
            </a:br>
            <a:r>
              <a:rPr lang="ru-RU" sz="2000" b="1" dirty="0" smtClean="0"/>
              <a:t>Задания </a:t>
            </a:r>
            <a:r>
              <a:rPr lang="ru-RU" sz="2000" b="1" dirty="0"/>
              <a:t>1 и 2 </a:t>
            </a:r>
            <a:r>
              <a:rPr lang="ru-RU" sz="2000" dirty="0"/>
              <a:t>выполняются с использованием одного текста.</a:t>
            </a:r>
            <a:br>
              <a:rPr lang="ru-RU" sz="2000" dirty="0"/>
            </a:br>
            <a:r>
              <a:rPr lang="ru-RU" sz="2000" b="1" dirty="0" smtClean="0"/>
              <a:t>Задание </a:t>
            </a:r>
            <a:r>
              <a:rPr lang="ru-RU" sz="2000" b="1" dirty="0"/>
              <a:t>1</a:t>
            </a:r>
            <a:r>
              <a:rPr lang="ru-RU" sz="2000" dirty="0"/>
              <a:t> – чтение вслух небольшого текста. Время на подготовку – до 2 минут.</a:t>
            </a:r>
            <a:br>
              <a:rPr lang="ru-RU" sz="2000" dirty="0"/>
            </a:br>
            <a:r>
              <a:rPr lang="ru-RU" sz="2000" b="1" dirty="0" smtClean="0"/>
              <a:t>В </a:t>
            </a:r>
            <a:r>
              <a:rPr lang="ru-RU" sz="2000" b="1" dirty="0"/>
              <a:t>задании 2 </a:t>
            </a:r>
            <a:r>
              <a:rPr lang="ru-RU" sz="2000" dirty="0"/>
              <a:t>предлагается пересказать прочитанный текст, дополнив его высказыванием. Время на подготовку – до 2 минут.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Часть 2 состоит из двух заданий.</a:t>
            </a:r>
            <a:br>
              <a:rPr lang="ru-RU" sz="2000" b="1" dirty="0"/>
            </a:br>
            <a:r>
              <a:rPr lang="ru-RU" sz="2000" dirty="0" smtClean="0"/>
              <a:t>Задания </a:t>
            </a:r>
            <a:r>
              <a:rPr lang="ru-RU" sz="2000" dirty="0"/>
              <a:t>3 и 4 не связаны с текстом, </a:t>
            </a:r>
            <a:r>
              <a:rPr lang="ru-RU" sz="2000" dirty="0" smtClean="0"/>
              <a:t>который читали </a:t>
            </a:r>
            <a:r>
              <a:rPr lang="ru-RU" sz="2000" dirty="0"/>
              <a:t>и пересказывали, выполняя задания 1 и 2.</a:t>
            </a:r>
            <a:br>
              <a:rPr lang="ru-RU" sz="2000" dirty="0"/>
            </a:br>
            <a:r>
              <a:rPr lang="ru-RU" sz="2000" dirty="0" smtClean="0"/>
              <a:t>Ученику  </a:t>
            </a:r>
            <a:r>
              <a:rPr lang="ru-RU" sz="2000" dirty="0"/>
              <a:t>предстоит выбрать одну тему для монолога и диалога.</a:t>
            </a:r>
            <a:br>
              <a:rPr lang="ru-RU" sz="2000" dirty="0"/>
            </a:br>
            <a:r>
              <a:rPr lang="ru-RU" sz="2000" b="1" dirty="0" smtClean="0"/>
              <a:t>В </a:t>
            </a:r>
            <a:r>
              <a:rPr lang="ru-RU" sz="2000" b="1" dirty="0"/>
              <a:t>задании 3 </a:t>
            </a:r>
            <a:r>
              <a:rPr lang="ru-RU" sz="2000" dirty="0"/>
              <a:t>необходимо выбрать один из трёх предложенных вариантов беседы: описание фотографии, повествование на основе жизненного опыта, рассуждение об одной из сформулированных проблем – и построить монологическое высказывание. Время на подготовку – 1 минута.</a:t>
            </a:r>
            <a:br>
              <a:rPr lang="ru-RU" sz="2000" dirty="0"/>
            </a:br>
            <a:r>
              <a:rPr lang="ru-RU" sz="2000" b="1" dirty="0" smtClean="0"/>
              <a:t>В </a:t>
            </a:r>
            <a:r>
              <a:rPr lang="ru-RU" sz="2000" b="1" dirty="0"/>
              <a:t>задании </a:t>
            </a:r>
            <a:r>
              <a:rPr lang="ru-RU" sz="2000" b="1" dirty="0" smtClean="0"/>
              <a:t>4 </a:t>
            </a:r>
            <a:r>
              <a:rPr lang="ru-RU" sz="2000" dirty="0" smtClean="0"/>
              <a:t>предстоит </a:t>
            </a:r>
            <a:r>
              <a:rPr lang="ru-RU" sz="2000" dirty="0"/>
              <a:t>поучаствовать в беседе по теме предыдущего задания.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3338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561"/>
            <a:ext cx="9058605" cy="1185191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3200" b="1" dirty="0" smtClean="0">
                <a:solidFill>
                  <a:srgbClr val="C00000"/>
                </a:solidFill>
              </a:rPr>
              <a:t>  </a:t>
            </a:r>
            <a:r>
              <a:rPr lang="ru-RU" sz="3600" b="1" dirty="0" smtClean="0"/>
              <a:t>Задание </a:t>
            </a:r>
            <a:r>
              <a:rPr lang="ru-RU" sz="3600" b="1" dirty="0"/>
              <a:t>1.</a:t>
            </a:r>
            <a:r>
              <a:rPr lang="ru-RU" sz="3600" b="1" dirty="0" smtClean="0">
                <a:solidFill>
                  <a:srgbClr val="C00000"/>
                </a:solidFill>
              </a:rPr>
              <a:t>   Выразительное </a:t>
            </a:r>
            <a:r>
              <a:rPr lang="ru-RU" sz="3600" b="1" dirty="0">
                <a:solidFill>
                  <a:srgbClr val="C00000"/>
                </a:solidFill>
              </a:rPr>
              <a:t>чтение </a:t>
            </a:r>
            <a:r>
              <a:rPr lang="ru-RU" sz="3600" b="1" dirty="0" smtClean="0">
                <a:solidFill>
                  <a:srgbClr val="C00000"/>
                </a:solidFill>
              </a:rPr>
              <a:t>текста вслух.</a:t>
            </a:r>
            <a:r>
              <a:rPr lang="ru-RU" sz="3600" b="1" dirty="0">
                <a:solidFill>
                  <a:srgbClr val="C00000"/>
                </a:solidFill>
              </a:rPr>
              <a:t/>
            </a:r>
            <a:br>
              <a:rPr lang="ru-RU" sz="3600" b="1" dirty="0">
                <a:solidFill>
                  <a:srgbClr val="C00000"/>
                </a:solidFill>
              </a:rPr>
            </a:b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268760"/>
            <a:ext cx="4028256" cy="5086165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            Учащимся                                         предлагается </a:t>
            </a:r>
            <a:r>
              <a:rPr lang="ru-RU" b="1" dirty="0"/>
              <a:t>небольшой текст (менее 200 слов) о каком-либо выдающемся нашем соотечественнике прошлого или о нашем современнике, который необходимо выразительно прочитать.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980727"/>
            <a:ext cx="4536504" cy="5662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93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        Задание </a:t>
            </a:r>
            <a:r>
              <a:rPr lang="ru-RU" b="1" dirty="0"/>
              <a:t>1.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352928" cy="518457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Участник собеседования успешно справится с первым заданием, если</a:t>
            </a:r>
            <a:r>
              <a:rPr lang="ru-RU" b="1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 </a:t>
            </a:r>
            <a:r>
              <a:rPr lang="ru-RU" b="1" dirty="0"/>
              <a:t>1) поймёт содержание текста и заложенную в нём информацию; 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2</a:t>
            </a:r>
            <a:r>
              <a:rPr lang="ru-RU" b="1" dirty="0"/>
              <a:t>) сможет передать интонации вопроса, утверждения, побуждения; 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3</a:t>
            </a:r>
            <a:r>
              <a:rPr lang="ru-RU" b="1" dirty="0"/>
              <a:t>) придаст голосу нужную эмоциональную окраску; 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4</a:t>
            </a:r>
            <a:r>
              <a:rPr lang="ru-RU" b="1" dirty="0"/>
              <a:t>) дикция будет чёткой и ясной; 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5</a:t>
            </a:r>
            <a:r>
              <a:rPr lang="ru-RU" b="1" dirty="0"/>
              <a:t>) речь будет достаточно громкой, с нормальным темпом; 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6</a:t>
            </a:r>
            <a:r>
              <a:rPr lang="ru-RU" b="1" dirty="0"/>
              <a:t>) в словах будут правильно поставлены ударения; 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7</a:t>
            </a:r>
            <a:r>
              <a:rPr lang="ru-RU" b="1" dirty="0"/>
              <a:t>) при чтении будут соблюдены </a:t>
            </a:r>
            <a:r>
              <a:rPr lang="ru-RU" b="1" dirty="0" err="1" smtClean="0"/>
              <a:t>грамматичские</a:t>
            </a:r>
            <a:r>
              <a:rPr lang="ru-RU" b="1" dirty="0" smtClean="0"/>
              <a:t> </a:t>
            </a:r>
            <a:r>
              <a:rPr lang="ru-RU" b="1" dirty="0"/>
              <a:t>нормы</a:t>
            </a:r>
            <a:r>
              <a:rPr lang="ru-RU" b="1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 </a:t>
            </a:r>
            <a:r>
              <a:rPr lang="ru-RU" b="1" dirty="0"/>
              <a:t>8) не будут искажены слова.</a:t>
            </a:r>
          </a:p>
        </p:txBody>
      </p:sp>
    </p:spTree>
    <p:extLst>
      <p:ext uri="{BB962C8B-B14F-4D97-AF65-F5344CB8AC3E}">
        <p14:creationId xmlns:p14="http://schemas.microsoft.com/office/powerpoint/2010/main" val="423379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</a:t>
            </a:r>
            <a:r>
              <a:rPr lang="ru-RU" sz="4400" b="1" dirty="0" smtClean="0"/>
              <a:t>Задание 1.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5055840"/>
          </a:xfrm>
        </p:spPr>
        <p:txBody>
          <a:bodyPr>
            <a:normAutofit lnSpcReduction="10000"/>
          </a:bodyPr>
          <a:lstStyle/>
          <a:p>
            <a:pPr marL="393192" lvl="1" indent="0">
              <a:buNone/>
            </a:pPr>
            <a:r>
              <a:rPr lang="ru-RU" b="1" dirty="0">
                <a:solidFill>
                  <a:srgbClr val="C00000"/>
                </a:solidFill>
              </a:rPr>
              <a:t>Выразительно прочитать </a:t>
            </a:r>
            <a:r>
              <a:rPr lang="ru-RU" b="1" dirty="0" smtClean="0">
                <a:solidFill>
                  <a:srgbClr val="C00000"/>
                </a:solidFill>
              </a:rPr>
              <a:t>текст  значит </a:t>
            </a:r>
            <a:r>
              <a:rPr lang="ru-RU" b="1" dirty="0">
                <a:solidFill>
                  <a:srgbClr val="C00000"/>
                </a:solidFill>
              </a:rPr>
              <a:t>передать замысел автора с помощью 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средств выразительности,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и</a:t>
            </a:r>
            <a:r>
              <a:rPr lang="ru-RU" dirty="0" smtClean="0"/>
              <a:t>нтонации,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л</a:t>
            </a:r>
            <a:r>
              <a:rPr lang="ru-RU" dirty="0" smtClean="0"/>
              <a:t>огического  ударения,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хорошей чёткой </a:t>
            </a:r>
            <a:r>
              <a:rPr lang="ru-RU" dirty="0" smtClean="0"/>
              <a:t>дикции,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</a:t>
            </a:r>
            <a:r>
              <a:rPr lang="ru-RU" dirty="0" smtClean="0"/>
              <a:t>птимального темпа,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оптимальной высоты и силы </a:t>
            </a:r>
            <a:r>
              <a:rPr lang="ru-RU" dirty="0" smtClean="0"/>
              <a:t>голоса,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оптимальной громкости,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аузы,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э</a:t>
            </a:r>
            <a:r>
              <a:rPr lang="ru-RU" dirty="0" smtClean="0"/>
              <a:t>моциональной окраски.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5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/>
          <a:lstStyle/>
          <a:p>
            <a:r>
              <a:rPr lang="ru-RU" dirty="0" smtClean="0"/>
              <a:t>                </a:t>
            </a:r>
            <a:r>
              <a:rPr lang="ru-RU" b="1" dirty="0" smtClean="0"/>
              <a:t>Задание 1.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9632" y="1340768"/>
            <a:ext cx="3384376" cy="501415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500" b="1" dirty="0"/>
              <a:t>Произносим правильно: орфоэпический словарик</a:t>
            </a:r>
          </a:p>
          <a:p>
            <a:pPr marL="0" indent="0">
              <a:buNone/>
            </a:pPr>
            <a:r>
              <a:rPr lang="ru-RU" sz="2800" dirty="0"/>
              <a:t>апостроф</a:t>
            </a:r>
          </a:p>
          <a:p>
            <a:pPr marL="0" indent="0">
              <a:buNone/>
            </a:pPr>
            <a:r>
              <a:rPr lang="ru-RU" sz="2800" dirty="0"/>
              <a:t>A</a:t>
            </a:r>
          </a:p>
          <a:p>
            <a:pPr marL="0" indent="0">
              <a:buNone/>
            </a:pPr>
            <a:r>
              <a:rPr lang="ru-RU" sz="2800" dirty="0"/>
              <a:t>агент</a:t>
            </a:r>
          </a:p>
          <a:p>
            <a:pPr marL="0" indent="0">
              <a:buNone/>
            </a:pPr>
            <a:r>
              <a:rPr lang="ru-RU" sz="2800" dirty="0"/>
              <a:t>агентство</a:t>
            </a:r>
          </a:p>
          <a:p>
            <a:pPr marL="0" indent="0">
              <a:buNone/>
            </a:pPr>
            <a:r>
              <a:rPr lang="ru-RU" sz="2800" dirty="0"/>
              <a:t>алфавит</a:t>
            </a:r>
          </a:p>
          <a:p>
            <a:pPr marL="0" indent="0">
              <a:buNone/>
            </a:pPr>
            <a:r>
              <a:rPr lang="ru-RU" sz="2800" dirty="0" err="1"/>
              <a:t>антитЕза</a:t>
            </a:r>
            <a:r>
              <a:rPr lang="ru-RU" sz="2800" dirty="0"/>
              <a:t> [тэ</a:t>
            </a:r>
          </a:p>
          <a:p>
            <a:pPr marL="0" indent="0">
              <a:buNone/>
            </a:pPr>
            <a:r>
              <a:rPr lang="ru-RU" sz="2800" dirty="0"/>
              <a:t>арбуз (арбуза, мн. ч. арбузы) гнаться гналась</a:t>
            </a:r>
          </a:p>
          <a:p>
            <a:pPr marL="0" indent="0">
              <a:buNone/>
            </a:pPr>
            <a:r>
              <a:rPr lang="ru-RU" sz="2800" dirty="0"/>
              <a:t>гражданство</a:t>
            </a:r>
          </a:p>
          <a:p>
            <a:pPr marL="0" indent="0">
              <a:buNone/>
            </a:pPr>
            <a:r>
              <a:rPr lang="ru-RU" sz="2800" dirty="0"/>
              <a:t>грушевый</a:t>
            </a:r>
          </a:p>
          <a:p>
            <a:pPr marL="0" indent="0">
              <a:buNone/>
            </a:pPr>
            <a:r>
              <a:rPr lang="ru-RU" sz="2800" dirty="0"/>
              <a:t>брать брала</a:t>
            </a:r>
          </a:p>
          <a:p>
            <a:pPr marL="0" indent="0">
              <a:buNone/>
            </a:pPr>
            <a:r>
              <a:rPr lang="ru-RU" sz="2800" dirty="0"/>
              <a:t>д</a:t>
            </a:r>
          </a:p>
          <a:p>
            <a:pPr marL="0" indent="0">
              <a:buNone/>
            </a:pPr>
            <a:r>
              <a:rPr lang="ru-RU" sz="2800" dirty="0" err="1"/>
              <a:t>давнИшний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буржуазия бухгалтер, бухгалтеров</a:t>
            </a:r>
          </a:p>
          <a:p>
            <a:pPr marL="0" indent="0">
              <a:buNone/>
            </a:pPr>
            <a:r>
              <a:rPr lang="ru-RU" sz="2800" dirty="0"/>
              <a:t>демократия</a:t>
            </a:r>
          </a:p>
          <a:p>
            <a:pPr marL="0" indent="0">
              <a:buNone/>
            </a:pPr>
            <a:r>
              <a:rPr lang="ru-RU" sz="2800" dirty="0" err="1"/>
              <a:t>ДерматИн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дефис</a:t>
            </a:r>
          </a:p>
          <a:p>
            <a:pPr marL="0" indent="0">
              <a:buNone/>
            </a:pPr>
            <a:r>
              <a:rPr lang="ru-RU" sz="2800" dirty="0"/>
              <a:t>дешев </a:t>
            </a:r>
            <a:r>
              <a:rPr lang="ru-RU" sz="2800" dirty="0" err="1"/>
              <a:t>Изна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B</a:t>
            </a:r>
          </a:p>
          <a:p>
            <a:pPr marL="0" indent="0">
              <a:buNone/>
            </a:pPr>
            <a:r>
              <a:rPr lang="ru-RU" sz="2800" dirty="0"/>
              <a:t>варить </a:t>
            </a:r>
            <a:r>
              <a:rPr lang="ru-RU" sz="2800" dirty="0" err="1"/>
              <a:t>вАрит</a:t>
            </a:r>
            <a:r>
              <a:rPr lang="ru-RU" sz="2800" dirty="0"/>
              <a:t>,</a:t>
            </a:r>
          </a:p>
          <a:p>
            <a:pPr marL="0" indent="0">
              <a:buNone/>
            </a:pPr>
            <a:r>
              <a:rPr lang="ru-RU" sz="2800" dirty="0" err="1"/>
              <a:t>вАришь</a:t>
            </a:r>
            <a:r>
              <a:rPr lang="ru-RU" sz="2800" dirty="0"/>
              <a:t>, варят, варящийся</a:t>
            </a:r>
          </a:p>
          <a:p>
            <a:pPr marL="0" indent="0">
              <a:buNone/>
            </a:pPr>
            <a:r>
              <a:rPr lang="ru-RU" sz="2800" dirty="0"/>
              <a:t>диагноз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12776"/>
            <a:ext cx="3143557" cy="443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84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</a:t>
            </a:r>
            <a:r>
              <a:rPr lang="ru-RU" b="1" dirty="0" smtClean="0"/>
              <a:t>Задание 1.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616624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C00000"/>
                </a:solidFill>
              </a:rPr>
              <a:t>«</a:t>
            </a:r>
            <a:r>
              <a:rPr lang="ru-RU" sz="4400" b="1" dirty="0">
                <a:solidFill>
                  <a:srgbClr val="C00000"/>
                </a:solidFill>
                <a:latin typeface="Constantia" panose="02030602050306030303" pitchFamily="18" charset="0"/>
              </a:rPr>
              <a:t>Чтение» знаков </a:t>
            </a:r>
            <a:r>
              <a:rPr lang="ru-RU" sz="44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препинания.</a:t>
            </a:r>
            <a:endParaRPr lang="ru-RU" sz="44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Точка</a:t>
            </a:r>
            <a:endParaRPr lang="ru-RU" sz="33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dirty="0">
                <a:latin typeface="Constantia" panose="02030602050306030303" pitchFamily="18" charset="0"/>
              </a:rPr>
              <a:t>Роль на письме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dirty="0">
                <a:latin typeface="Constantia" panose="02030602050306030303" pitchFamily="18" charset="0"/>
              </a:rPr>
              <a:t>Указывает на </a:t>
            </a:r>
            <a:r>
              <a:rPr lang="ru-RU" sz="3300" dirty="0" smtClean="0">
                <a:latin typeface="Constantia" panose="02030602050306030303" pitchFamily="18" charset="0"/>
              </a:rPr>
              <a:t>завершение </a:t>
            </a:r>
            <a:r>
              <a:rPr lang="ru-RU" sz="3300" dirty="0">
                <a:latin typeface="Constantia" panose="02030602050306030303" pitchFamily="18" charset="0"/>
              </a:rPr>
              <a:t>мысли и </a:t>
            </a:r>
            <a:r>
              <a:rPr lang="ru-RU" sz="3300" dirty="0" smtClean="0">
                <a:latin typeface="Constantia" panose="02030602050306030303" pitchFamily="18" charset="0"/>
              </a:rPr>
              <a:t>законченность предложения</a:t>
            </a:r>
            <a:endParaRPr lang="ru-RU" sz="3300" dirty="0">
              <a:latin typeface="Constantia" panose="020306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dirty="0">
                <a:latin typeface="Constantia" panose="02030602050306030303" pitchFamily="18" charset="0"/>
              </a:rPr>
              <a:t>Интонация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dirty="0">
                <a:latin typeface="Constantia" panose="02030602050306030303" pitchFamily="18" charset="0"/>
              </a:rPr>
              <a:t>Интонация на точке </a:t>
            </a:r>
            <a:r>
              <a:rPr lang="ru-RU" sz="3300" dirty="0" smtClean="0">
                <a:latin typeface="Constantia" panose="02030602050306030303" pitchFamily="18" charset="0"/>
              </a:rPr>
              <a:t>связана с </a:t>
            </a:r>
            <a:r>
              <a:rPr lang="ru-RU" sz="3300" dirty="0">
                <a:latin typeface="Constantia" panose="02030602050306030303" pitchFamily="18" charset="0"/>
              </a:rPr>
              <a:t>сильным понижением голоса, если мысль </a:t>
            </a:r>
            <a:r>
              <a:rPr lang="ru-RU" sz="3300" dirty="0" smtClean="0">
                <a:latin typeface="Constantia" panose="02030602050306030303" pitchFamily="18" charset="0"/>
              </a:rPr>
              <a:t>заканчивается</a:t>
            </a:r>
            <a:r>
              <a:rPr lang="ru-RU" sz="3300" dirty="0">
                <a:latin typeface="Constantia" panose="02030602050306030303" pitchFamily="18" charset="0"/>
              </a:rPr>
              <a:t>, и с </a:t>
            </a:r>
            <a:r>
              <a:rPr lang="ru-RU" sz="3300" dirty="0" smtClean="0">
                <a:latin typeface="Constantia" panose="02030602050306030303" pitchFamily="18" charset="0"/>
              </a:rPr>
              <a:t>несильным  </a:t>
            </a:r>
            <a:r>
              <a:rPr lang="ru-RU" sz="3300" dirty="0">
                <a:latin typeface="Constantia" panose="02030602050306030303" pitchFamily="18" charset="0"/>
              </a:rPr>
              <a:t>понижением голоса, если предполагается развитие мысли в следующих </a:t>
            </a:r>
            <a:r>
              <a:rPr lang="ru-RU" sz="3300" dirty="0" smtClean="0">
                <a:latin typeface="Constantia" panose="02030602050306030303" pitchFamily="18" charset="0"/>
              </a:rPr>
              <a:t>предложениях</a:t>
            </a:r>
            <a:endParaRPr lang="ru-RU" sz="3300" dirty="0">
              <a:latin typeface="Constantia" panose="020306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33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b="1" dirty="0">
                <a:solidFill>
                  <a:srgbClr val="C00000"/>
                </a:solidFill>
                <a:latin typeface="Constantia" panose="02030602050306030303" pitchFamily="18" charset="0"/>
              </a:rPr>
              <a:t>Вопросительный знак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dirty="0">
                <a:latin typeface="Constantia" panose="02030602050306030303" pitchFamily="18" charset="0"/>
              </a:rPr>
              <a:t>Указывает на </a:t>
            </a:r>
            <a:r>
              <a:rPr lang="ru-RU" sz="3300" dirty="0" smtClean="0">
                <a:latin typeface="Constantia" panose="02030602050306030303" pitchFamily="18" charset="0"/>
              </a:rPr>
              <a:t>завершение </a:t>
            </a:r>
            <a:r>
              <a:rPr lang="ru-RU" sz="3300" dirty="0">
                <a:latin typeface="Constantia" panose="02030602050306030303" pitchFamily="18" charset="0"/>
              </a:rPr>
              <a:t>предложения, оформляет прямой вопрос или сомнение в чем-либо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dirty="0">
                <a:latin typeface="Constantia" panose="02030602050306030303" pitchFamily="18" charset="0"/>
              </a:rPr>
              <a:t>Передаётся с помощью </a:t>
            </a:r>
            <a:r>
              <a:rPr lang="ru-RU" sz="3300" dirty="0" smtClean="0">
                <a:latin typeface="Constantia" panose="02030602050306030303" pitchFamily="18" charset="0"/>
              </a:rPr>
              <a:t>повышения </a:t>
            </a:r>
            <a:r>
              <a:rPr lang="ru-RU" sz="3300" dirty="0">
                <a:latin typeface="Constantia" panose="02030602050306030303" pitchFamily="18" charset="0"/>
              </a:rPr>
              <a:t>голоса на </a:t>
            </a:r>
            <a:r>
              <a:rPr lang="ru-RU" sz="3300" dirty="0" smtClean="0">
                <a:latin typeface="Constantia" panose="02030602050306030303" pitchFamily="18" charset="0"/>
              </a:rPr>
              <a:t>ударном </a:t>
            </a:r>
            <a:r>
              <a:rPr lang="ru-RU" sz="3300" dirty="0">
                <a:latin typeface="Constantia" panose="02030602050306030303" pitchFamily="18" charset="0"/>
              </a:rPr>
              <a:t>слове </a:t>
            </a:r>
            <a:endParaRPr lang="ru-RU" sz="3300" dirty="0" smtClean="0">
              <a:latin typeface="Constantia" panose="020306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dirty="0" smtClean="0">
                <a:latin typeface="Constantia" panose="02030602050306030303" pitchFamily="18" charset="0"/>
              </a:rPr>
              <a:t>вопросительного  </a:t>
            </a:r>
            <a:r>
              <a:rPr lang="ru-RU" sz="3300" dirty="0">
                <a:latin typeface="Constantia" panose="02030602050306030303" pitchFamily="18" charset="0"/>
              </a:rPr>
              <a:t>предложения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3300" dirty="0">
              <a:latin typeface="Constantia" panose="020306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Восклицательный </a:t>
            </a:r>
            <a:r>
              <a:rPr lang="ru-RU" sz="3300" b="1" dirty="0">
                <a:solidFill>
                  <a:srgbClr val="C00000"/>
                </a:solidFill>
                <a:latin typeface="Constantia" panose="02030602050306030303" pitchFamily="18" charset="0"/>
              </a:rPr>
              <a:t>знак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dirty="0">
                <a:latin typeface="Constantia" panose="02030602050306030303" pitchFamily="18" charset="0"/>
              </a:rPr>
              <a:t>Указывает на </a:t>
            </a:r>
            <a:r>
              <a:rPr lang="ru-RU" sz="3300" dirty="0" smtClean="0">
                <a:latin typeface="Constantia" panose="02030602050306030303" pitchFamily="18" charset="0"/>
              </a:rPr>
              <a:t>завершение </a:t>
            </a:r>
            <a:r>
              <a:rPr lang="ru-RU" sz="3300" dirty="0">
                <a:latin typeface="Constantia" panose="02030602050306030303" pitchFamily="18" charset="0"/>
              </a:rPr>
              <a:t>предложения, передаёт сильное </a:t>
            </a:r>
            <a:r>
              <a:rPr lang="ru-RU" sz="3300" dirty="0" smtClean="0">
                <a:latin typeface="Constantia" panose="02030602050306030303" pitchFamily="18" charset="0"/>
              </a:rPr>
              <a:t>чувство </a:t>
            </a:r>
            <a:r>
              <a:rPr lang="ru-RU" sz="3300" dirty="0">
                <a:latin typeface="Constantia" panose="02030602050306030303" pitchFamily="18" charset="0"/>
              </a:rPr>
              <a:t>(требование, </a:t>
            </a:r>
            <a:r>
              <a:rPr lang="ru-RU" sz="3300" dirty="0" smtClean="0">
                <a:latin typeface="Constantia" panose="02030602050306030303" pitchFamily="18" charset="0"/>
              </a:rPr>
              <a:t>похвалу</a:t>
            </a:r>
            <a:r>
              <a:rPr lang="ru-RU" sz="3300" dirty="0">
                <a:latin typeface="Constantia" panose="02030602050306030303" pitchFamily="18" charset="0"/>
              </a:rPr>
              <a:t>, обвинение, угрозу, восхищение, приказ)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300" dirty="0">
                <a:latin typeface="Constantia" panose="02030602050306030303" pitchFamily="18" charset="0"/>
              </a:rPr>
              <a:t>Сопровождается </a:t>
            </a:r>
            <a:r>
              <a:rPr lang="ru-RU" sz="3300" dirty="0" smtClean="0">
                <a:latin typeface="Constantia" panose="02030602050306030303" pitchFamily="18" charset="0"/>
              </a:rPr>
              <a:t>усилением </a:t>
            </a:r>
            <a:r>
              <a:rPr lang="ru-RU" sz="3300" dirty="0">
                <a:latin typeface="Constantia" panose="02030602050306030303" pitchFamily="18" charset="0"/>
              </a:rPr>
              <a:t>голоса в конце </a:t>
            </a:r>
            <a:r>
              <a:rPr lang="ru-RU" sz="3300" dirty="0" smtClean="0">
                <a:latin typeface="Constantia" panose="02030602050306030303" pitchFamily="18" charset="0"/>
              </a:rPr>
              <a:t>предложения</a:t>
            </a:r>
            <a:endParaRPr lang="ru-RU" sz="33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28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</a:t>
            </a:r>
            <a:r>
              <a:rPr lang="ru-RU" sz="4400" b="1" dirty="0" smtClean="0"/>
              <a:t>Задание 1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77" y="1196753"/>
            <a:ext cx="6291474" cy="512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282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             Задание 2.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</a:rPr>
              <a:t>Подробный </a:t>
            </a:r>
            <a:r>
              <a:rPr lang="ru-RU" b="1" dirty="0">
                <a:solidFill>
                  <a:srgbClr val="C00000"/>
                </a:solidFill>
              </a:rPr>
              <a:t>пересказ текста с включением приведённого </a:t>
            </a:r>
            <a:r>
              <a:rPr lang="ru-RU" b="1" dirty="0" smtClean="0">
                <a:solidFill>
                  <a:srgbClr val="C00000"/>
                </a:solidFill>
              </a:rPr>
              <a:t>высказывания.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 </a:t>
            </a:r>
            <a:r>
              <a:rPr lang="ru-RU" b="1" dirty="0"/>
              <a:t>Учащиеся должны подробно пересказать текст, а также включить в него предложенное высказывание</a:t>
            </a:r>
            <a:r>
              <a:rPr lang="ru-RU" b="1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 </a:t>
            </a:r>
            <a:r>
              <a:rPr lang="ru-RU" b="1" dirty="0"/>
              <a:t>Высказывание может быть введено в текст любым из способов цитирования. 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При </a:t>
            </a:r>
            <a:r>
              <a:rPr lang="ru-RU" b="1" dirty="0"/>
              <a:t>подготовке к заданию участник собеседования должен определить, в какую часть текста логично и уместно включить высказывание, чтобы пересказ и включённое в него высказывание составляли единый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3675108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Способы цитирования: 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1</a:t>
            </a:r>
            <a:r>
              <a:rPr lang="ru-RU" dirty="0"/>
              <a:t>) </a:t>
            </a:r>
            <a:r>
              <a:rPr lang="ru-RU" dirty="0">
                <a:solidFill>
                  <a:srgbClr val="C00000"/>
                </a:solidFill>
              </a:rPr>
              <a:t>прямое цитирование </a:t>
            </a:r>
            <a:r>
              <a:rPr lang="ru-RU" dirty="0"/>
              <a:t>(используется предложение с прямой речью, например: М. Осоргин сказал о Шаляпине: «…»);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dirty="0">
                <a:solidFill>
                  <a:srgbClr val="C00000"/>
                </a:solidFill>
              </a:rPr>
              <a:t>косвенное цитирование </a:t>
            </a:r>
            <a:r>
              <a:rPr lang="ru-RU" dirty="0"/>
              <a:t>(используется предложение с косвенной речью, например: М. Осоргин, говоря о Шаляпине, писал о том, что …);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) </a:t>
            </a:r>
            <a:r>
              <a:rPr lang="ru-RU" dirty="0">
                <a:solidFill>
                  <a:srgbClr val="C00000"/>
                </a:solidFill>
              </a:rPr>
              <a:t>и прямое, и косвенное цитирование </a:t>
            </a:r>
            <a:r>
              <a:rPr lang="ru-RU" dirty="0"/>
              <a:t>(цитата включается в текст при помощи вводных слов и сочетаний: как писал …, как сказал …, по мнению …, по мысли …, как совершенно справедливо заметил …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др. ).</a:t>
            </a:r>
          </a:p>
        </p:txBody>
      </p:sp>
    </p:spTree>
    <p:extLst>
      <p:ext uri="{BB962C8B-B14F-4D97-AF65-F5344CB8AC3E}">
        <p14:creationId xmlns:p14="http://schemas.microsoft.com/office/powerpoint/2010/main" val="1741859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243408"/>
            <a:ext cx="8435280" cy="12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600" b="1" dirty="0" smtClean="0"/>
              <a:t>Задание 3.</a:t>
            </a:r>
            <a:br>
              <a:rPr lang="ru-RU" sz="3600" b="1" dirty="0" smtClean="0"/>
            </a:br>
            <a:r>
              <a:rPr lang="ru-RU" sz="3600" b="1" dirty="0" smtClean="0"/>
              <a:t> </a:t>
            </a:r>
            <a:r>
              <a:rPr lang="ru-RU" sz="3600" b="1" dirty="0"/>
              <a:t>Монологическое высказывание 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4680520" cy="483981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Участнику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собеседования предоставляется право выбора одной из трёх тем, каждая из которых связана с конкретным типом текста — </a:t>
            </a:r>
            <a:r>
              <a:rPr lang="ru-RU" b="1" dirty="0">
                <a:solidFill>
                  <a:srgbClr val="C00000"/>
                </a:solidFill>
              </a:rPr>
              <a:t>описанием, повествованием и рассуждением.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Основная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задача при подготовке — вспомнить особенности каждого типа речи.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Темы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монологов соответствуют знаниям, жизненному опыту, интересам и психологическим особенностям подростков.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каждой теме даётся по четыре вопроса.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60" y="755666"/>
            <a:ext cx="3107741" cy="221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76473"/>
            <a:ext cx="3415489" cy="1698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4869160"/>
            <a:ext cx="3217520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107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Задание 3. Описание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Описание 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dirty="0" smtClean="0"/>
              <a:t>Названия </a:t>
            </a:r>
            <a:r>
              <a:rPr lang="ru-RU" dirty="0"/>
              <a:t>тематических фотографий могут быть разные, например</a:t>
            </a:r>
            <a:r>
              <a:rPr lang="ru-RU" dirty="0" smtClean="0"/>
              <a:t>: « </a:t>
            </a:r>
            <a:r>
              <a:rPr lang="ru-RU" dirty="0"/>
              <a:t>Школьный </a:t>
            </a:r>
            <a:r>
              <a:rPr lang="ru-RU" dirty="0" smtClean="0"/>
              <a:t>праздник»; «Последний звонок»; «Семейное торжество»; «Поход </a:t>
            </a:r>
            <a:r>
              <a:rPr lang="ru-RU" dirty="0"/>
              <a:t>в музей… в театр… в кино… на </a:t>
            </a:r>
            <a:r>
              <a:rPr lang="ru-RU" dirty="0" smtClean="0"/>
              <a:t>выставку»; «Зимний пейзаж», «Осенний пейзаж», «Поездка </a:t>
            </a:r>
            <a:r>
              <a:rPr lang="ru-RU" dirty="0"/>
              <a:t>за </a:t>
            </a:r>
            <a:r>
              <a:rPr lang="ru-RU" dirty="0" smtClean="0"/>
              <a:t>город», «Лыжная </a:t>
            </a:r>
            <a:r>
              <a:rPr lang="ru-RU" dirty="0"/>
              <a:t>прогулка в </a:t>
            </a:r>
            <a:r>
              <a:rPr lang="ru-RU" dirty="0" smtClean="0"/>
              <a:t>лесу»; «Любимое увлечение».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545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Задание </a:t>
            </a:r>
            <a:r>
              <a:rPr lang="ru-RU" b="1" dirty="0"/>
              <a:t>3. </a:t>
            </a:r>
            <a:r>
              <a:rPr lang="ru-RU" b="1" dirty="0" smtClean="0"/>
              <a:t>Описание.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41588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Если на фотографии изображены люди или мероприятие, необходимо включить </a:t>
            </a:r>
            <a:r>
              <a:rPr lang="ru-RU" dirty="0" smtClean="0"/>
              <a:t>описание</a:t>
            </a:r>
          </a:p>
          <a:p>
            <a:r>
              <a:rPr lang="ru-RU" dirty="0" smtClean="0"/>
              <a:t> </a:t>
            </a:r>
            <a:r>
              <a:rPr lang="ru-RU" dirty="0"/>
              <a:t>1) участников фотографии (кто изображён, чем заняты присутствующие, какое у них настроение и чем оно вызвано);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) участника, который привлёк внимание и почему;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) настроения присутствующих (выражение их лиц, позы, динамика движений);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) атмосферы, которую передаёт фотография; 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/>
              <a:t>) ситуации, изображённой на фотографии (почему фотограф решил запечатлеть именно её); 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ru-RU" dirty="0"/>
              <a:t>) Мероприятия или события, которое представлено на фото(место и время, чему оно посвящено, что объединяет участников и </a:t>
            </a:r>
            <a:r>
              <a:rPr lang="ru-RU" dirty="0" err="1"/>
              <a:t>т.д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1113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               Задание </a:t>
            </a:r>
            <a:r>
              <a:rPr lang="ru-RU" sz="4400" b="1" dirty="0"/>
              <a:t>3. Описание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512784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Последовательность работы при выполнении задания 3 (описание фотографии):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1</a:t>
            </a:r>
            <a:r>
              <a:rPr lang="ru-RU" dirty="0"/>
              <a:t>) внимательно рассмотрите фотографию и определите, кто или что на ней изображено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2) прочитайте тему, помещённую под фотографией, - она подскажет содержание монолога;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) обязательно воспользуйтесь примерным планом ответа, который размещён после фотографии; прочитайте эти пункты до того, как начнёте выстраивать ответ, чтобы не было повторов;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) опишите предмет, человека (людей) или мероприятие; 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/>
              <a:t>) в качестве вывода используйте свои впечатления от увиденного.</a:t>
            </a:r>
          </a:p>
        </p:txBody>
      </p:sp>
    </p:spTree>
    <p:extLst>
      <p:ext uri="{BB962C8B-B14F-4D97-AF65-F5344CB8AC3E}">
        <p14:creationId xmlns:p14="http://schemas.microsoft.com/office/powerpoint/2010/main" val="3754054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   </a:t>
            </a:r>
            <a:r>
              <a:rPr lang="ru-RU" sz="4400" b="1" dirty="0" smtClean="0"/>
              <a:t>Задание </a:t>
            </a:r>
            <a:r>
              <a:rPr lang="ru-RU" sz="4400" b="1" dirty="0"/>
              <a:t>3. </a:t>
            </a:r>
            <a:r>
              <a:rPr lang="ru-RU" sz="4400" b="1" dirty="0" smtClean="0"/>
              <a:t>Повествование.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96752"/>
            <a:ext cx="8003232" cy="512784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</a:t>
            </a:r>
            <a:r>
              <a:rPr lang="ru-RU" b="1" dirty="0">
                <a:solidFill>
                  <a:srgbClr val="C00000"/>
                </a:solidFill>
              </a:rPr>
              <a:t>темы 2 предполагает рассказ на основе жизненного опыта: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Моя </a:t>
            </a:r>
            <a:r>
              <a:rPr lang="ru-RU" dirty="0"/>
              <a:t>будущая профессия; </a:t>
            </a:r>
            <a:endParaRPr lang="ru-RU" dirty="0" smtClean="0"/>
          </a:p>
          <a:p>
            <a:r>
              <a:rPr lang="ru-RU" dirty="0" smtClean="0"/>
              <a:t>Традиции </a:t>
            </a:r>
            <a:r>
              <a:rPr lang="ru-RU" dirty="0"/>
              <a:t>моей семьи; </a:t>
            </a:r>
            <a:endParaRPr lang="ru-RU" dirty="0" smtClean="0"/>
          </a:p>
          <a:p>
            <a:r>
              <a:rPr lang="ru-RU" dirty="0" smtClean="0"/>
              <a:t>Моя </a:t>
            </a:r>
            <a:r>
              <a:rPr lang="ru-RU" dirty="0"/>
              <a:t>мечта; </a:t>
            </a:r>
            <a:endParaRPr lang="ru-RU" dirty="0" smtClean="0"/>
          </a:p>
          <a:p>
            <a:r>
              <a:rPr lang="ru-RU" dirty="0" smtClean="0"/>
              <a:t>Моё </a:t>
            </a:r>
            <a:r>
              <a:rPr lang="ru-RU" dirty="0"/>
              <a:t>любимое время года; </a:t>
            </a:r>
            <a:endParaRPr lang="ru-RU" dirty="0" smtClean="0"/>
          </a:p>
          <a:p>
            <a:r>
              <a:rPr lang="ru-RU" dirty="0" smtClean="0"/>
              <a:t>Мой </a:t>
            </a:r>
            <a:r>
              <a:rPr lang="ru-RU" dirty="0"/>
              <a:t>школьный проект; </a:t>
            </a:r>
            <a:endParaRPr lang="ru-RU" dirty="0" smtClean="0"/>
          </a:p>
          <a:p>
            <a:r>
              <a:rPr lang="ru-RU" dirty="0" smtClean="0"/>
              <a:t>Музыка </a:t>
            </a:r>
            <a:r>
              <a:rPr lang="ru-RU" dirty="0"/>
              <a:t>в моей жизни; </a:t>
            </a:r>
            <a:endParaRPr lang="ru-RU" dirty="0" smtClean="0"/>
          </a:p>
          <a:p>
            <a:r>
              <a:rPr lang="ru-RU" dirty="0" smtClean="0"/>
              <a:t>Моя </a:t>
            </a:r>
            <a:r>
              <a:rPr lang="ru-RU" dirty="0"/>
              <a:t>любимая книга; </a:t>
            </a:r>
            <a:endParaRPr lang="ru-RU" dirty="0" smtClean="0"/>
          </a:p>
          <a:p>
            <a:r>
              <a:rPr lang="ru-RU" dirty="0" smtClean="0"/>
              <a:t>Мой </a:t>
            </a:r>
            <a:r>
              <a:rPr lang="ru-RU" dirty="0"/>
              <a:t>любимый фильм; </a:t>
            </a:r>
            <a:endParaRPr lang="ru-RU" dirty="0" smtClean="0"/>
          </a:p>
          <a:p>
            <a:r>
              <a:rPr lang="ru-RU" dirty="0" smtClean="0"/>
              <a:t>Как </a:t>
            </a:r>
            <a:r>
              <a:rPr lang="ru-RU" dirty="0"/>
              <a:t>я приготовил своё первое блюдо; </a:t>
            </a:r>
            <a:endParaRPr lang="ru-RU" dirty="0" smtClean="0"/>
          </a:p>
          <a:p>
            <a:r>
              <a:rPr lang="ru-RU" dirty="0" smtClean="0"/>
              <a:t>Мой </a:t>
            </a:r>
            <a:r>
              <a:rPr lang="ru-RU" dirty="0"/>
              <a:t>домашний питомец; </a:t>
            </a:r>
            <a:endParaRPr lang="ru-RU" dirty="0" smtClean="0"/>
          </a:p>
          <a:p>
            <a:r>
              <a:rPr lang="ru-RU" dirty="0" smtClean="0"/>
              <a:t>Книга </a:t>
            </a:r>
            <a:r>
              <a:rPr lang="ru-RU" dirty="0"/>
              <a:t>в моей жизни; </a:t>
            </a:r>
            <a:endParaRPr lang="ru-RU" dirty="0" smtClean="0"/>
          </a:p>
          <a:p>
            <a:r>
              <a:rPr lang="ru-RU" dirty="0" smtClean="0"/>
              <a:t>Мои </a:t>
            </a:r>
            <a:r>
              <a:rPr lang="ru-RU" dirty="0"/>
              <a:t>увлечения; мой </a:t>
            </a:r>
            <a:r>
              <a:rPr lang="ru-RU" dirty="0" smtClean="0"/>
              <a:t>лучший </a:t>
            </a:r>
            <a:r>
              <a:rPr lang="ru-RU" dirty="0"/>
              <a:t>друг и др.</a:t>
            </a:r>
          </a:p>
        </p:txBody>
      </p:sp>
    </p:spTree>
    <p:extLst>
      <p:ext uri="{BB962C8B-B14F-4D97-AF65-F5344CB8AC3E}">
        <p14:creationId xmlns:p14="http://schemas.microsoft.com/office/powerpoint/2010/main" val="1442127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 Задание </a:t>
            </a:r>
            <a:r>
              <a:rPr lang="ru-RU" sz="4400" b="1" dirty="0"/>
              <a:t>3. </a:t>
            </a:r>
            <a:r>
              <a:rPr lang="ru-RU" sz="4400" b="1" dirty="0" smtClean="0"/>
              <a:t>Рассуждение.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4"/>
            <a:ext cx="8147248" cy="5199856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Коммуникативная задача третьей темы задания 3 – дать ответ на поставленный в теме вопрос.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Что </a:t>
            </a:r>
            <a:r>
              <a:rPr lang="ru-RU" dirty="0"/>
              <a:t>значит быть патриотом? </a:t>
            </a:r>
            <a:endParaRPr lang="ru-RU" dirty="0" smtClean="0"/>
          </a:p>
          <a:p>
            <a:r>
              <a:rPr lang="ru-RU" dirty="0" smtClean="0"/>
              <a:t>Нужно </a:t>
            </a:r>
            <a:r>
              <a:rPr lang="ru-RU" dirty="0"/>
              <a:t>ли отстаивать своё мнение</a:t>
            </a:r>
            <a:r>
              <a:rPr lang="ru-RU" dirty="0" smtClean="0"/>
              <a:t>?</a:t>
            </a:r>
          </a:p>
          <a:p>
            <a:r>
              <a:rPr lang="ru-RU" dirty="0" smtClean="0"/>
              <a:t> </a:t>
            </a:r>
            <a:r>
              <a:rPr lang="ru-RU" dirty="0"/>
              <a:t>Почему люди стремятся обрести друзей?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/>
              <a:t>значит быть современным человеком</a:t>
            </a:r>
            <a:r>
              <a:rPr lang="ru-RU" dirty="0" smtClean="0"/>
              <a:t>?</a:t>
            </a:r>
          </a:p>
          <a:p>
            <a:r>
              <a:rPr lang="ru-RU" dirty="0" smtClean="0"/>
              <a:t> </a:t>
            </a:r>
            <a:r>
              <a:rPr lang="ru-RU" dirty="0"/>
              <a:t>Что влияет на выбор профессии? </a:t>
            </a:r>
            <a:endParaRPr lang="ru-RU" dirty="0" smtClean="0"/>
          </a:p>
          <a:p>
            <a:r>
              <a:rPr lang="ru-RU" dirty="0" smtClean="0"/>
              <a:t>Как </a:t>
            </a:r>
            <a:r>
              <a:rPr lang="ru-RU" dirty="0"/>
              <a:t>научиться управлять своим временем?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/>
              <a:t>значит быть успешным человеком? </a:t>
            </a:r>
            <a:endParaRPr lang="ru-RU" dirty="0" smtClean="0"/>
          </a:p>
          <a:p>
            <a:r>
              <a:rPr lang="ru-RU" dirty="0" smtClean="0"/>
              <a:t>Нужно </a:t>
            </a:r>
            <a:r>
              <a:rPr lang="ru-RU" dirty="0"/>
              <a:t>ли заниматься самообразованием?</a:t>
            </a:r>
          </a:p>
        </p:txBody>
      </p:sp>
    </p:spTree>
    <p:extLst>
      <p:ext uri="{BB962C8B-B14F-4D97-AF65-F5344CB8AC3E}">
        <p14:creationId xmlns:p14="http://schemas.microsoft.com/office/powerpoint/2010/main" val="3727236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       Задание </a:t>
            </a:r>
            <a:r>
              <a:rPr lang="ru-RU" sz="4400" b="1" dirty="0"/>
              <a:t>3. </a:t>
            </a:r>
            <a:r>
              <a:rPr lang="ru-RU" sz="4400" b="1" dirty="0" smtClean="0"/>
              <a:t>Рассуждение.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ru-RU" dirty="0"/>
              <a:t>) определить тему связного трёхминутного </a:t>
            </a:r>
            <a:r>
              <a:rPr lang="ru-RU" dirty="0" smtClean="0"/>
              <a:t>высказывания( </a:t>
            </a:r>
            <a:r>
              <a:rPr lang="ru-RU" dirty="0"/>
              <a:t>т</a:t>
            </a:r>
            <a:r>
              <a:rPr lang="ru-RU" dirty="0" smtClean="0"/>
              <a:t>ема </a:t>
            </a:r>
            <a:r>
              <a:rPr lang="ru-RU" dirty="0"/>
              <a:t>даётся в виде вопросительного </a:t>
            </a:r>
            <a:r>
              <a:rPr lang="ru-RU" dirty="0" smtClean="0"/>
              <a:t>предложения); </a:t>
            </a:r>
          </a:p>
          <a:p>
            <a:r>
              <a:rPr lang="ru-RU" dirty="0" smtClean="0"/>
              <a:t> </a:t>
            </a:r>
            <a:r>
              <a:rPr lang="ru-RU" dirty="0"/>
              <a:t>2) структура текста-рассуждения: тезис – доказательства – вывод; </a:t>
            </a:r>
            <a:r>
              <a:rPr lang="ru-RU" dirty="0" smtClean="0"/>
              <a:t>(тезис </a:t>
            </a:r>
            <a:r>
              <a:rPr lang="ru-RU" dirty="0"/>
              <a:t>в рассуждении – ответ на поставленный в задании </a:t>
            </a:r>
            <a:r>
              <a:rPr lang="ru-RU" dirty="0" smtClean="0"/>
              <a:t>вопрос); </a:t>
            </a:r>
          </a:p>
          <a:p>
            <a:r>
              <a:rPr lang="ru-RU" dirty="0" smtClean="0"/>
              <a:t> </a:t>
            </a:r>
            <a:r>
              <a:rPr lang="ru-RU" dirty="0"/>
              <a:t>Обязательно использовать вопросы, размещённые в карточке участника.</a:t>
            </a:r>
          </a:p>
        </p:txBody>
      </p:sp>
    </p:spTree>
    <p:extLst>
      <p:ext uri="{BB962C8B-B14F-4D97-AF65-F5344CB8AC3E}">
        <p14:creationId xmlns:p14="http://schemas.microsoft.com/office/powerpoint/2010/main" val="427790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            Задание </a:t>
            </a:r>
            <a:r>
              <a:rPr lang="ru-RU" sz="4400" b="1" dirty="0"/>
              <a:t>4. </a:t>
            </a:r>
            <a:r>
              <a:rPr lang="ru-RU" sz="4400" b="1" dirty="0" smtClean="0"/>
              <a:t>Диалог.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Тема, которая была выбрана участником собеседования в задании 3 и использована в монологе, будет продолжена и в задании 4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 </a:t>
            </a:r>
            <a:r>
              <a:rPr lang="ru-RU" b="1" dirty="0"/>
              <a:t>При выполнении задания 4 проверяется умение девятиклассников принимать участие в диалоге. Они должны ориентироваться в условиях общения, наладить контакт и эмоциональную связь с собеседником, соблюсти нормы вежливости и речевого этикета и полно ответить на все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1582467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               Задание </a:t>
            </a:r>
            <a:r>
              <a:rPr lang="ru-RU" sz="4400" b="1" dirty="0"/>
              <a:t>4. </a:t>
            </a:r>
            <a:r>
              <a:rPr lang="ru-RU" sz="4400" b="1" dirty="0" smtClean="0"/>
              <a:t>Диалог.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389120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Рекомендации при проведении </a:t>
            </a:r>
            <a:r>
              <a:rPr lang="ru-RU" b="1" dirty="0" smtClean="0">
                <a:solidFill>
                  <a:srgbClr val="C00000"/>
                </a:solidFill>
              </a:rPr>
              <a:t>диалога.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/>
              <a:t>1. В беседе продолжается развитие темы монолога. 2. Никогда не следует отвечать односложно – да или нет. Ответы должны быть полными, развёрнутыми, желательно использовать </a:t>
            </a:r>
            <a:r>
              <a:rPr lang="ru-RU" dirty="0" smtClean="0"/>
              <a:t>различные синтаксические конструкции. </a:t>
            </a:r>
          </a:p>
          <a:p>
            <a:r>
              <a:rPr lang="ru-RU" dirty="0" smtClean="0"/>
              <a:t>3</a:t>
            </a:r>
            <a:r>
              <a:rPr lang="ru-RU" dirty="0"/>
              <a:t>. Следует использовать вводные слова и предложения, обозначающие отношение к тому, о чём говорите.</a:t>
            </a:r>
          </a:p>
        </p:txBody>
      </p:sp>
    </p:spTree>
    <p:extLst>
      <p:ext uri="{BB962C8B-B14F-4D97-AF65-F5344CB8AC3E}">
        <p14:creationId xmlns:p14="http://schemas.microsoft.com/office/powerpoint/2010/main" val="550944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     </a:t>
            </a:r>
            <a:r>
              <a:rPr lang="ru-RU" sz="3200" b="1" dirty="0" smtClean="0"/>
              <a:t>Изменения </a:t>
            </a:r>
            <a:r>
              <a:rPr lang="ru-RU" sz="3200" b="1" dirty="0"/>
              <a:t>в КИМ итогового </a:t>
            </a:r>
            <a:r>
              <a:rPr lang="ru-RU" sz="3200" b="1" dirty="0" smtClean="0"/>
              <a:t>    собеседования 202</a:t>
            </a:r>
            <a:r>
              <a:rPr lang="en-US" sz="3200" b="1" dirty="0" smtClean="0"/>
              <a:t>5</a:t>
            </a:r>
            <a:r>
              <a:rPr lang="ru-RU" sz="3200" b="1" dirty="0" smtClean="0"/>
              <a:t> года.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5544616"/>
          </a:xfrm>
        </p:spPr>
        <p:txBody>
          <a:bodyPr>
            <a:normAutofit fontScale="55000" lnSpcReduction="20000"/>
          </a:bodyPr>
          <a:lstStyle/>
          <a:p>
            <a:r>
              <a:rPr lang="ru-RU" sz="2500" dirty="0"/>
              <a:t>По итогам анализа результатов выполнения заданий итогового собеседования была оптимизирована критериальная </a:t>
            </a:r>
            <a:r>
              <a:rPr lang="ru-RU" sz="2500" dirty="0" smtClean="0"/>
              <a:t> система </a:t>
            </a:r>
            <a:r>
              <a:rPr lang="ru-RU" sz="2500" dirty="0"/>
              <a:t>их оценивания.</a:t>
            </a:r>
            <a:br>
              <a:rPr lang="ru-RU" sz="2500" dirty="0"/>
            </a:br>
            <a:r>
              <a:rPr lang="ru-RU" sz="2500" dirty="0"/>
              <a:t/>
            </a:r>
            <a:br>
              <a:rPr lang="ru-RU" sz="2500" dirty="0"/>
            </a:br>
            <a:r>
              <a:rPr lang="ru-RU" sz="2500" dirty="0"/>
              <a:t>Претерпели некоторые изменения критерии оценивания заданий.</a:t>
            </a:r>
          </a:p>
          <a:p>
            <a:r>
              <a:rPr lang="ru-RU" sz="2500" dirty="0"/>
              <a:t>1. Грамотность речи будет оцениваться в целом по заданиям 1-4. При этом в качестве единых критериев представлены следующие: «Соблюдение орфоэпических норм», «Соблюдение грамматических норм», «Соблюдение речевых норм», </a:t>
            </a:r>
            <a:r>
              <a:rPr lang="ru-RU" sz="2500" dirty="0" smtClean="0"/>
              <a:t>«Фактическая точность речи».</a:t>
            </a:r>
            <a:r>
              <a:rPr lang="ru-RU" sz="2500" dirty="0"/>
              <a:t/>
            </a:r>
            <a:br>
              <a:rPr lang="ru-RU" sz="2500" dirty="0"/>
            </a:br>
            <a:r>
              <a:rPr lang="ru-RU" sz="2500" dirty="0" smtClean="0"/>
              <a:t>2. </a:t>
            </a:r>
            <a:r>
              <a:rPr lang="ru-RU" sz="2500" dirty="0"/>
              <a:t>Если участник не приступал к выполнению 2-х и более заданий, то по всем критериям оценивания грамотности речи ему ставится 0 баллов.</a:t>
            </a:r>
          </a:p>
          <a:p>
            <a:r>
              <a:rPr lang="ru-RU" sz="2500" dirty="0"/>
              <a:t>3. Если участник итогового собеседования пересказал текст не подробно, а в сжатом формате, то общее количество баллов, которое получил участник итогового собеседования по критериям П1–П4 (пересказ), уменьшается на 1 балл. </a:t>
            </a:r>
            <a:r>
              <a:rPr lang="ru-RU" sz="2500" b="1" dirty="0"/>
              <a:t>В связи с часто возникающими техническими трудностями снято примечание при оценивании подробного пересказа с включением приведённого высказывания: «Если участник итогового собеседования пересказал текст не подробно, а СЖАТО, то общее количество баллов, которое получил участник итогового собеседования по критериям П1–П4, уменьшается на 1 балл».</a:t>
            </a:r>
            <a:br>
              <a:rPr lang="ru-RU" sz="2500" b="1" dirty="0"/>
            </a:br>
            <a:r>
              <a:rPr lang="ru-RU" sz="2500" b="1" dirty="0" smtClean="0"/>
              <a:t>4.</a:t>
            </a:r>
            <a:r>
              <a:rPr lang="ru-RU" sz="2500" dirty="0" smtClean="0"/>
              <a:t>Критерий </a:t>
            </a:r>
            <a:r>
              <a:rPr lang="ru-RU" sz="2500" dirty="0"/>
              <a:t>М2 </a:t>
            </a:r>
            <a:r>
              <a:rPr lang="ru-RU" sz="2500" dirty="0" smtClean="0"/>
              <a:t> </a:t>
            </a:r>
            <a:r>
              <a:rPr lang="ru-RU" sz="2500" dirty="0"/>
              <a:t>переименован: «Логичность монологического высказывания». В структуре самого критерия исключены несущественные понятия.</a:t>
            </a:r>
            <a:br>
              <a:rPr lang="ru-RU" sz="2500" dirty="0"/>
            </a:br>
            <a:r>
              <a:rPr lang="ru-RU" sz="2500" dirty="0" smtClean="0"/>
              <a:t>5Максимальный </a:t>
            </a:r>
            <a:r>
              <a:rPr lang="ru-RU" sz="2500" dirty="0"/>
              <a:t>балл по критериям М1 («Выполнение коммуникативной задачи в монологическом высказывании</a:t>
            </a:r>
            <a:r>
              <a:rPr lang="ru-RU" sz="2500" dirty="0" smtClean="0"/>
              <a:t>»)</a:t>
            </a:r>
            <a:r>
              <a:rPr lang="en-US" sz="2500" dirty="0" smtClean="0"/>
              <a:t> </a:t>
            </a:r>
            <a:r>
              <a:rPr lang="ru-RU" sz="2500" dirty="0" smtClean="0"/>
              <a:t>составляет 2 балла </a:t>
            </a:r>
            <a:r>
              <a:rPr lang="ru-RU" sz="2500" dirty="0"/>
              <a:t>и Д1 («Выполнение коммуникативной задачи в диалоге») составляет </a:t>
            </a:r>
            <a:r>
              <a:rPr lang="ru-RU" sz="2500" dirty="0" smtClean="0"/>
              <a:t>3 </a:t>
            </a:r>
            <a:r>
              <a:rPr lang="ru-RU" sz="2500" dirty="0"/>
              <a:t>балла.</a:t>
            </a:r>
            <a:endParaRPr lang="ru-RU" sz="2500" b="1" dirty="0"/>
          </a:p>
          <a:p>
            <a:r>
              <a:rPr lang="ru-RU" sz="2500" dirty="0"/>
              <a:t>6</a:t>
            </a:r>
            <a:r>
              <a:rPr lang="ru-RU" sz="2500" dirty="0" smtClean="0"/>
              <a:t>. </a:t>
            </a:r>
            <a:r>
              <a:rPr lang="ru-RU" sz="2500" dirty="0"/>
              <a:t>Введены единые сокращения: Ч (чтение), М (монолог), П (пересказ), Д (диалог), Р (грамотность речи).</a:t>
            </a:r>
          </a:p>
          <a:p>
            <a:r>
              <a:rPr lang="ru-RU" sz="2500" dirty="0"/>
              <a:t>7</a:t>
            </a:r>
            <a:r>
              <a:rPr lang="ru-RU" sz="2500" dirty="0" smtClean="0"/>
              <a:t>. </a:t>
            </a:r>
            <a:r>
              <a:rPr lang="ru-RU" sz="2500" dirty="0"/>
              <a:t>Критерий «Искажение слов» включён в систему критериев оценивания чтения вслух</a:t>
            </a:r>
            <a:r>
              <a:rPr lang="ru-RU" sz="2500" dirty="0" smtClean="0"/>
              <a:t>.</a:t>
            </a:r>
          </a:p>
          <a:p>
            <a:r>
              <a:rPr lang="ru-RU" sz="2500" dirty="0" smtClean="0"/>
              <a:t>8.Новый </a:t>
            </a:r>
            <a:r>
              <a:rPr lang="ru-RU" sz="2500" dirty="0"/>
              <a:t>критерий Р оценивает грамотность речи по всем заданиям. (максимальное количество баллов </a:t>
            </a:r>
            <a:r>
              <a:rPr lang="ru-RU" sz="2500" dirty="0" smtClean="0"/>
              <a:t>– 7. </a:t>
            </a:r>
            <a:r>
              <a:rPr lang="ru-RU" sz="2500" dirty="0"/>
              <a:t>Добавилась </a:t>
            </a:r>
            <a:r>
              <a:rPr lang="ru-RU" sz="2500" dirty="0" smtClean="0"/>
              <a:t>соблюдения </a:t>
            </a:r>
            <a:r>
              <a:rPr lang="ru-RU" sz="2500" dirty="0"/>
              <a:t>фактической точности.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8865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Изменения в </a:t>
            </a:r>
            <a:r>
              <a:rPr lang="ru-RU" dirty="0" smtClean="0"/>
              <a:t>2024-25 </a:t>
            </a:r>
            <a:r>
              <a:rPr lang="ru-RU" dirty="0"/>
              <a:t>учебном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 монолог и диалог, как и прежде, дают по 3 и 2 балла соответственно.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по-новому оценивают количество фраз: 10 фраз - 2 балла, если 5-9 - 1 балл, а если меньше - 0. •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выполнении задания 4 (диалог) необходимо ответить на 3 вопроса. • </a:t>
            </a:r>
            <a:endParaRPr lang="ru-RU" dirty="0" smtClean="0"/>
          </a:p>
          <a:p>
            <a:r>
              <a:rPr lang="ru-RU" dirty="0" smtClean="0"/>
              <a:t>Чтобы </a:t>
            </a:r>
            <a:r>
              <a:rPr lang="ru-RU" dirty="0"/>
              <a:t>получить максимальные </a:t>
            </a:r>
            <a:r>
              <a:rPr lang="en-US" dirty="0" smtClean="0"/>
              <a:t>3</a:t>
            </a:r>
            <a:r>
              <a:rPr lang="ru-RU" dirty="0" smtClean="0"/>
              <a:t> </a:t>
            </a:r>
            <a:r>
              <a:rPr lang="ru-RU" dirty="0"/>
              <a:t>балла, необходимо дать развернутый ответ на эти 3 вопроса.</a:t>
            </a:r>
          </a:p>
        </p:txBody>
      </p:sp>
    </p:spTree>
    <p:extLst>
      <p:ext uri="{BB962C8B-B14F-4D97-AF65-F5344CB8AC3E}">
        <p14:creationId xmlns:p14="http://schemas.microsoft.com/office/powerpoint/2010/main" val="1570705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2455" y="836712"/>
            <a:ext cx="8229600" cy="572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76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0044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7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063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430522"/>
            <a:ext cx="8363272" cy="5914028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313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9150" y="-371475"/>
            <a:ext cx="10782300" cy="760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792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4875" y="-371475"/>
            <a:ext cx="10953750" cy="760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40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-99392"/>
            <a:ext cx="542925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59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6451" y="0"/>
            <a:ext cx="9370451" cy="6597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7868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769"/>
            <a:ext cx="9144000" cy="633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7083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61156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3665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63272" cy="1082384"/>
          </a:xfrm>
        </p:spPr>
        <p:txBody>
          <a:bodyPr>
            <a:noAutofit/>
          </a:bodyPr>
          <a:lstStyle/>
          <a:p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altLang="ru-RU" sz="4400" dirty="0" smtClean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Психологические </a:t>
            </a:r>
            <a:r>
              <a:rPr lang="ru-RU" altLang="ru-RU" sz="4000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рекомендации </a:t>
            </a:r>
            <a:br>
              <a:rPr lang="ru-RU" altLang="ru-RU" sz="4000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000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родителям выпускников</a:t>
            </a:r>
            <a:r>
              <a:rPr lang="ru-RU" altLang="ru-RU" sz="4000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/>
            </a:r>
            <a:br>
              <a:rPr lang="ru-RU" altLang="ru-RU" sz="4000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</a:b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Рекомендация 1.  «Душевный покой»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Старайтесь выражать уверенность в его силах, не пугайте провалом.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Старайтесь регулировать свое волнение и не переносить его на ребенка.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Выражайте своему ребенку готовность помочь и помогайте в различных вопросах подготовки.</a:t>
            </a:r>
          </a:p>
          <a:p>
            <a:pPr marL="0" indent="0">
              <a:buNone/>
            </a:pPr>
            <a:endParaRPr lang="ru-RU" sz="3200" b="1" dirty="0">
              <a:latin typeface="Monotype Corsiva" panose="03010101010201010101" pitchFamily="66" charset="0"/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279813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5400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Психологические рекомендации </a:t>
            </a:r>
            <a:br>
              <a:rPr lang="ru-RU" altLang="ru-RU" sz="5400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5400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родителям выпускников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Рекомендация 2.  «Физическое здоровье»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Не нагнетайте атмосферу накануне экзаменов.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Повышайте уверенность у ребёнка.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Наблюдайте за его самочувствием.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Контролируйте режим подготовки ребёнка, не допускайте перегрузок. Организуйте прогулки на свежем воздухе.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Обратите внимание на питание ребёнка.</a:t>
            </a:r>
            <a:br>
              <a:rPr lang="ru-RU" sz="28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210430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698" y="1920875"/>
            <a:ext cx="3143603" cy="4433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altLang="ru-RU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Помните</a:t>
            </a:r>
            <a:r>
              <a:rPr lang="ru-RU" altLang="ru-RU" sz="2400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:</a:t>
            </a:r>
            <a:r>
              <a:rPr lang="ru-RU" altLang="ru-RU" sz="24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</a:p>
          <a:p>
            <a:pPr algn="ctr">
              <a:buNone/>
            </a:pPr>
            <a:r>
              <a:rPr lang="ru-RU" altLang="ru-RU" sz="24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Ваш ребенок единственный и неповторимый. Особенный! </a:t>
            </a:r>
          </a:p>
          <a:p>
            <a:pPr algn="ctr">
              <a:buNone/>
            </a:pPr>
            <a:r>
              <a:rPr lang="ru-RU" altLang="ru-RU" sz="24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		Поэтому любой надежный рецепт, опробованный поколениями родителей, может оказаться бесполезным. </a:t>
            </a:r>
          </a:p>
          <a:p>
            <a:pPr algn="ctr">
              <a:buNone/>
            </a:pPr>
            <a:r>
              <a:rPr lang="ru-RU" altLang="ru-RU" sz="24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		Ищите то, что поможет именно вашему сыну, дочери. </a:t>
            </a:r>
          </a:p>
          <a:p>
            <a:pPr algn="ctr">
              <a:buNone/>
            </a:pPr>
            <a:r>
              <a:rPr lang="ru-RU" altLang="ru-RU" sz="24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		Наблюдайте, размышляйте, обсуждайте с ребенком все проблемы.</a:t>
            </a:r>
          </a:p>
          <a:p>
            <a:endParaRPr lang="ru-RU" alt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9096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305800" cy="3168352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        </a:t>
            </a:r>
            <a:r>
              <a:rPr lang="ru-RU" sz="5400" b="1" dirty="0" smtClean="0"/>
              <a:t>Спасибо за внимание!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7177779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345</TotalTime>
  <Words>1608</Words>
  <Application>Microsoft Office PowerPoint</Application>
  <PresentationFormat>Экран (4:3)</PresentationFormat>
  <Paragraphs>193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Поток</vt:lpstr>
      <vt:lpstr>           Итоговое собеседование  в 2025 году. Структура и изменения в демоверсии.</vt:lpstr>
      <vt:lpstr>Нормативные документы </vt:lpstr>
      <vt:lpstr>            Изменения в КИМ 2024 года Итоговое собеседование         </vt:lpstr>
      <vt:lpstr>Итоговое собеседование 2025</vt:lpstr>
      <vt:lpstr>Модель КИМ итогового собеседования 2024 года</vt:lpstr>
      <vt:lpstr>                          Структура итогового собеседования.          </vt:lpstr>
      <vt:lpstr>     Задание 1.   Выразительное чтение текста вслух. </vt:lpstr>
      <vt:lpstr>                  Задание 1.</vt:lpstr>
      <vt:lpstr>                 Задание 1.</vt:lpstr>
      <vt:lpstr>                Задание 1.</vt:lpstr>
      <vt:lpstr>                  Задание 1.</vt:lpstr>
      <vt:lpstr>              Задание 1.</vt:lpstr>
      <vt:lpstr>             Задание 2.</vt:lpstr>
      <vt:lpstr>Задание 2</vt:lpstr>
      <vt:lpstr> Задание 3.  Монологическое высказывание .</vt:lpstr>
      <vt:lpstr>Задание 3. Описание</vt:lpstr>
      <vt:lpstr>          Задание 3. Описание.</vt:lpstr>
      <vt:lpstr>               Задание 3. Описание</vt:lpstr>
      <vt:lpstr>   Задание 3. Повествование.</vt:lpstr>
      <vt:lpstr> Задание 3. Рассуждение.</vt:lpstr>
      <vt:lpstr>       Задание 3. Рассуждение.</vt:lpstr>
      <vt:lpstr>            Задание 4. Диалог.</vt:lpstr>
      <vt:lpstr>               Задание 4. Диалог.</vt:lpstr>
      <vt:lpstr>     Изменения в КИМ итогового     собеседования 2025 года.</vt:lpstr>
      <vt:lpstr>Изменения в 2024-25 учебном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Психологические рекомендации  родителям выпускников </vt:lpstr>
      <vt:lpstr>Психологические рекомендации  родителям выпускников</vt:lpstr>
      <vt:lpstr>Презентация PowerPoint</vt:lpstr>
      <vt:lpstr>          Спасибо за внимание!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K40</cp:lastModifiedBy>
  <cp:revision>37</cp:revision>
  <dcterms:created xsi:type="dcterms:W3CDTF">2024-01-20T07:09:39Z</dcterms:created>
  <dcterms:modified xsi:type="dcterms:W3CDTF">2025-01-20T17:24:03Z</dcterms:modified>
</cp:coreProperties>
</file>